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143607-3C77-41BA-8BCA-A0B430C486A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F143607-3C77-41BA-8BCA-A0B430C486A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F143607-3C77-41BA-8BCA-A0B430C486A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F143607-3C77-41BA-8BCA-A0B430C486A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endParaRPr lang="en-US" smtClean="0"/>
          </a:p>
        </p:txBody>
      </p:sp>
      <p:sp>
        <p:nvSpPr>
          <p:cNvPr id="4" name="Date Placeholder 3"/>
          <p:cNvSpPr>
            <a:spLocks noGrp="1"/>
          </p:cNvSpPr>
          <p:nvPr>
            <p:ph type="dt" sz="half" idx="10"/>
          </p:nvPr>
        </p:nvSpPr>
        <p:spPr/>
        <p:txBody>
          <a:bodyPr/>
          <a:lstStyle/>
          <a:p>
            <a:fld id="{5F143607-3C77-41BA-8BCA-A0B430C486AF}"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5F143607-3C77-41BA-8BCA-A0B430C486AF}"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5F143607-3C77-41BA-8BCA-A0B430C486AF}"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143607-3C77-41BA-8BCA-A0B430C486AF}"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143607-3C77-41BA-8BCA-A0B430C486AF}"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5F143607-3C77-41BA-8BCA-A0B430C486AF}"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endParaRPr lang="en-US" smtClean="0"/>
          </a:p>
        </p:txBody>
      </p:sp>
      <p:sp>
        <p:nvSpPr>
          <p:cNvPr id="5" name="Date Placeholder 4"/>
          <p:cNvSpPr>
            <a:spLocks noGrp="1"/>
          </p:cNvSpPr>
          <p:nvPr>
            <p:ph type="dt" sz="half" idx="10"/>
          </p:nvPr>
        </p:nvSpPr>
        <p:spPr/>
        <p:txBody>
          <a:bodyPr/>
          <a:lstStyle/>
          <a:p>
            <a:fld id="{5F143607-3C77-41BA-8BCA-A0B430C486AF}"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10A484-1BFF-44DB-A24B-602DF09F5EE1}"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43607-3C77-41BA-8BCA-A0B430C486AF}"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10A484-1BFF-44DB-A24B-602DF09F5EE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81603" y="532767"/>
            <a:ext cx="6858345" cy="4463407"/>
            <a:chOff x="1806903" y="-292733"/>
            <a:chExt cx="6858345" cy="4463407"/>
          </a:xfrm>
        </p:grpSpPr>
        <p:sp>
          <p:nvSpPr>
            <p:cNvPr id="5" name="Rectangle 4"/>
            <p:cNvSpPr/>
            <p:nvPr/>
          </p:nvSpPr>
          <p:spPr>
            <a:xfrm>
              <a:off x="1806904" y="-292733"/>
              <a:ext cx="6328046" cy="60205"/>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smtClean="0">
                  <a:solidFill>
                    <a:srgbClr val="0070C0"/>
                  </a:solidFill>
                </a:rPr>
                <a:t>THE INTERNATIONAL GENERAL   COUNCIL</a:t>
              </a:r>
              <a:r>
                <a:rPr lang="en-US" sz="2800" b="1" dirty="0" smtClean="0"/>
                <a:t> </a:t>
              </a:r>
              <a:endParaRPr lang="en-US" sz="2800" b="1" dirty="0"/>
            </a:p>
          </p:txBody>
        </p:sp>
        <p:grpSp>
          <p:nvGrpSpPr>
            <p:cNvPr id="65" name="Group 64"/>
            <p:cNvGrpSpPr/>
            <p:nvPr/>
          </p:nvGrpSpPr>
          <p:grpSpPr>
            <a:xfrm>
              <a:off x="1806903" y="677943"/>
              <a:ext cx="6858345" cy="3492731"/>
              <a:chOff x="1806903" y="677943"/>
              <a:chExt cx="6858345" cy="3492731"/>
            </a:xfrm>
          </p:grpSpPr>
          <p:sp>
            <p:nvSpPr>
              <p:cNvPr id="6" name="1066"/>
              <p:cNvSpPr>
                <a:spLocks noChangeArrowheads="1"/>
              </p:cNvSpPr>
              <p:nvPr/>
            </p:nvSpPr>
            <p:spPr bwMode="auto">
              <a:xfrm>
                <a:off x="2244997" y="677943"/>
                <a:ext cx="2501160" cy="311733"/>
              </a:xfrm>
              <a:prstGeom prst="rect">
                <a:avLst/>
              </a:prstGeom>
              <a:scene3d>
                <a:camera prst="orthographicFront"/>
                <a:lightRig rig="threePt" dir="t"/>
              </a:scene3d>
              <a:sp3d>
                <a:bevelT/>
              </a:sp3d>
            </p:spPr>
            <p:style>
              <a:lnRef idx="1">
                <a:schemeClr val="accent5"/>
              </a:lnRef>
              <a:fillRef idx="3">
                <a:schemeClr val="accent5"/>
              </a:fillRef>
              <a:effectRef idx="2">
                <a:schemeClr val="accent5"/>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400" dirty="0" smtClean="0">
                    <a:latin typeface="Calibri" panose="020F0502020204030204" pitchFamily="34" charset="0"/>
                    <a:ea typeface="Calibri" panose="020F0502020204030204" pitchFamily="34" charset="0"/>
                    <a:cs typeface="SimSun" panose="02010600030101010101" pitchFamily="2" charset="-122"/>
                  </a:rPr>
                  <a:t>International  General  Council</a:t>
                </a:r>
                <a:endParaRPr lang="en-US" sz="1100" dirty="0">
                  <a:effectLst/>
                  <a:latin typeface="Calibri" panose="020F0502020204030204" pitchFamily="34" charset="0"/>
                  <a:ea typeface="Calibri" panose="020F0502020204030204" pitchFamily="34" charset="0"/>
                  <a:cs typeface="SimSun" panose="02010600030101010101" pitchFamily="2" charset="-122"/>
                </a:endParaRPr>
              </a:p>
            </p:txBody>
          </p:sp>
          <p:cxnSp>
            <p:nvCxnSpPr>
              <p:cNvPr id="7" name="1085"/>
              <p:cNvCxnSpPr>
                <a:cxnSpLocks noChangeShapeType="1"/>
              </p:cNvCxnSpPr>
              <p:nvPr/>
            </p:nvCxnSpPr>
            <p:spPr bwMode="auto">
              <a:xfrm>
                <a:off x="7949032" y="3175356"/>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8" name="1085"/>
              <p:cNvCxnSpPr>
                <a:cxnSpLocks noChangeShapeType="1"/>
                <a:stCxn id="36" idx="2"/>
                <a:endCxn id="46" idx="0"/>
              </p:cNvCxnSpPr>
              <p:nvPr/>
            </p:nvCxnSpPr>
            <p:spPr bwMode="auto">
              <a:xfrm flipH="1">
                <a:off x="2420182" y="2645106"/>
                <a:ext cx="5730" cy="253644"/>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sp>
            <p:nvSpPr>
              <p:cNvPr id="9" name="1066"/>
              <p:cNvSpPr>
                <a:spLocks noChangeArrowheads="1"/>
              </p:cNvSpPr>
              <p:nvPr/>
            </p:nvSpPr>
            <p:spPr bwMode="auto">
              <a:xfrm>
                <a:off x="2469811" y="1377020"/>
                <a:ext cx="2522557" cy="245683"/>
              </a:xfrm>
              <a:prstGeom prst="rect">
                <a:avLst/>
              </a:prstGeom>
              <a:scene3d>
                <a:camera prst="orthographicFront"/>
                <a:lightRig rig="threePt" dir="t"/>
              </a:scene3d>
              <a:sp3d>
                <a:bevelT/>
              </a:sp3d>
            </p:spPr>
            <p:style>
              <a:lnRef idx="1">
                <a:schemeClr val="accent5"/>
              </a:lnRef>
              <a:fillRef idx="3">
                <a:schemeClr val="accent5"/>
              </a:fillRef>
              <a:effectRef idx="2">
                <a:schemeClr val="accent5"/>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100" dirty="0">
                    <a:effectLst/>
                    <a:latin typeface="Calibri" panose="020F0502020204030204" pitchFamily="34" charset="0"/>
                    <a:ea typeface="Calibri" panose="020F0502020204030204" pitchFamily="34" charset="0"/>
                    <a:cs typeface="SimSun" panose="02010600030101010101" pitchFamily="2" charset="-122"/>
                  </a:rPr>
                  <a:t>Executive Chairperson </a:t>
                </a:r>
                <a:endParaRPr lang="en-US" sz="1100" dirty="0">
                  <a:effectLst/>
                  <a:latin typeface="Calibri" panose="020F0502020204030204" pitchFamily="34" charset="0"/>
                  <a:ea typeface="Calibri" panose="020F0502020204030204" pitchFamily="34" charset="0"/>
                  <a:cs typeface="SimSun" panose="02010600030101010101" pitchFamily="2" charset="-122"/>
                </a:endParaRPr>
              </a:p>
            </p:txBody>
          </p:sp>
          <p:sp>
            <p:nvSpPr>
              <p:cNvPr id="12" name="1070"/>
              <p:cNvSpPr>
                <a:spLocks noChangeArrowheads="1"/>
              </p:cNvSpPr>
              <p:nvPr/>
            </p:nvSpPr>
            <p:spPr bwMode="auto">
              <a:xfrm>
                <a:off x="7504686" y="2353861"/>
                <a:ext cx="810204" cy="261824"/>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400" dirty="0" smtClean="0">
                    <a:latin typeface="Calibri" panose="020F0502020204030204" pitchFamily="34" charset="0"/>
                    <a:ea typeface="Calibri" panose="020F0502020204030204" pitchFamily="34" charset="0"/>
                    <a:cs typeface="SimSun" panose="02010600030101010101" pitchFamily="2" charset="-122"/>
                  </a:rPr>
                  <a:t>America</a:t>
                </a:r>
                <a:endParaRPr lang="en-US" sz="1400" dirty="0">
                  <a:effectLst/>
                  <a:latin typeface="Calibri" panose="020F0502020204030204" pitchFamily="34" charset="0"/>
                  <a:ea typeface="Calibri" panose="020F0502020204030204" pitchFamily="34" charset="0"/>
                  <a:cs typeface="SimSun" panose="02010600030101010101" pitchFamily="2" charset="-122"/>
                </a:endParaRPr>
              </a:p>
            </p:txBody>
          </p:sp>
          <p:cxnSp>
            <p:nvCxnSpPr>
              <p:cNvPr id="13" name="Straight Connector 12"/>
              <p:cNvCxnSpPr/>
              <p:nvPr/>
            </p:nvCxnSpPr>
            <p:spPr>
              <a:xfrm flipV="1">
                <a:off x="2415260" y="1960351"/>
                <a:ext cx="5494527" cy="15834"/>
              </a:xfrm>
              <a:prstGeom prst="line">
                <a:avLst/>
              </a:prstGeom>
            </p:spPr>
            <p:style>
              <a:lnRef idx="3">
                <a:schemeClr val="accent5"/>
              </a:lnRef>
              <a:fillRef idx="0">
                <a:schemeClr val="accent5"/>
              </a:fillRef>
              <a:effectRef idx="2">
                <a:schemeClr val="accent5"/>
              </a:effectRef>
              <a:fontRef idx="minor">
                <a:schemeClr val="tx1"/>
              </a:fontRef>
            </p:style>
          </p:cxnSp>
          <p:cxnSp>
            <p:nvCxnSpPr>
              <p:cNvPr id="14" name="1085"/>
              <p:cNvCxnSpPr>
                <a:cxnSpLocks noChangeShapeType="1"/>
              </p:cNvCxnSpPr>
              <p:nvPr/>
            </p:nvCxnSpPr>
            <p:spPr bwMode="auto">
              <a:xfrm>
                <a:off x="7909788" y="1960351"/>
                <a:ext cx="0" cy="382810"/>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sp>
            <p:nvSpPr>
              <p:cNvPr id="15" name="1070"/>
              <p:cNvSpPr>
                <a:spLocks noChangeArrowheads="1"/>
              </p:cNvSpPr>
              <p:nvPr/>
            </p:nvSpPr>
            <p:spPr bwMode="auto">
              <a:xfrm>
                <a:off x="6110530" y="2414357"/>
                <a:ext cx="1092943"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smtClean="0">
                    <a:latin typeface="Calibri" panose="020F0502020204030204" pitchFamily="34" charset="0"/>
                    <a:ea typeface="Calibri" panose="020F0502020204030204" pitchFamily="34" charset="0"/>
                    <a:cs typeface="SimSun" panose="02010600030101010101" pitchFamily="2" charset="-122"/>
                  </a:rPr>
                  <a:t>South America</a:t>
                </a:r>
                <a:endParaRPr lang="en-US" sz="1200" dirty="0">
                  <a:effectLst/>
                  <a:latin typeface="Calibri" panose="020F0502020204030204" pitchFamily="34" charset="0"/>
                  <a:ea typeface="Calibri" panose="020F0502020204030204" pitchFamily="34" charset="0"/>
                  <a:cs typeface="SimSun" panose="02010600030101010101" pitchFamily="2" charset="-122"/>
                </a:endParaRPr>
              </a:p>
            </p:txBody>
          </p:sp>
          <p:cxnSp>
            <p:nvCxnSpPr>
              <p:cNvPr id="19" name="1085"/>
              <p:cNvCxnSpPr>
                <a:cxnSpLocks noChangeShapeType="1"/>
              </p:cNvCxnSpPr>
              <p:nvPr/>
            </p:nvCxnSpPr>
            <p:spPr bwMode="auto">
              <a:xfrm flipH="1">
                <a:off x="4978016" y="1505180"/>
                <a:ext cx="618059" cy="1"/>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22" name="Elbow Connector 21"/>
              <p:cNvCxnSpPr/>
              <p:nvPr/>
            </p:nvCxnSpPr>
            <p:spPr>
              <a:xfrm rot="16200000" flipV="1">
                <a:off x="3767282" y="929513"/>
                <a:ext cx="390199" cy="503734"/>
              </a:xfrm>
              <a:prstGeom prst="bentConnector3">
                <a:avLst>
                  <a:gd name="adj1" fmla="val 50000"/>
                </a:avLst>
              </a:prstGeom>
            </p:spPr>
            <p:style>
              <a:lnRef idx="3">
                <a:schemeClr val="accent5"/>
              </a:lnRef>
              <a:fillRef idx="0">
                <a:schemeClr val="accent5"/>
              </a:fillRef>
              <a:effectRef idx="2">
                <a:schemeClr val="accent5"/>
              </a:effectRef>
              <a:fontRef idx="minor">
                <a:schemeClr val="tx1"/>
              </a:fontRef>
            </p:style>
          </p:cxnSp>
          <p:sp>
            <p:nvSpPr>
              <p:cNvPr id="30" name="1066"/>
              <p:cNvSpPr>
                <a:spLocks noChangeArrowheads="1"/>
              </p:cNvSpPr>
              <p:nvPr/>
            </p:nvSpPr>
            <p:spPr bwMode="auto">
              <a:xfrm>
                <a:off x="5596074" y="1312994"/>
                <a:ext cx="2538875" cy="355684"/>
              </a:xfrm>
              <a:prstGeom prst="rect">
                <a:avLst/>
              </a:prstGeom>
              <a:scene3d>
                <a:camera prst="orthographicFront"/>
                <a:lightRig rig="threePt" dir="t"/>
              </a:scene3d>
              <a:sp3d>
                <a:bevelT/>
              </a:sp3d>
            </p:spPr>
            <p:style>
              <a:lnRef idx="1">
                <a:schemeClr val="accent5"/>
              </a:lnRef>
              <a:fillRef idx="3">
                <a:schemeClr val="accent5"/>
              </a:fillRef>
              <a:effectRef idx="2">
                <a:schemeClr val="accent5"/>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100" dirty="0" smtClean="0">
                    <a:latin typeface="Calibri" panose="020F0502020204030204" pitchFamily="34" charset="0"/>
                    <a:ea typeface="Calibri" panose="020F0502020204030204" pitchFamily="34" charset="0"/>
                    <a:cs typeface="SimSun" panose="02010600030101010101" pitchFamily="2" charset="-122"/>
                  </a:rPr>
                  <a:t>DONORS, INVESTORS FUNDING PARTNERS</a:t>
                </a:r>
                <a:endParaRPr lang="en-US" sz="1100" dirty="0">
                  <a:effectLst/>
                  <a:latin typeface="Calibri" panose="020F0502020204030204" pitchFamily="34" charset="0"/>
                  <a:ea typeface="Calibri" panose="020F0502020204030204" pitchFamily="34" charset="0"/>
                  <a:cs typeface="SimSun" panose="02010600030101010101" pitchFamily="2" charset="-122"/>
                </a:endParaRPr>
              </a:p>
            </p:txBody>
          </p:sp>
          <p:cxnSp>
            <p:nvCxnSpPr>
              <p:cNvPr id="32" name="1085"/>
              <p:cNvCxnSpPr>
                <a:cxnSpLocks noChangeShapeType="1"/>
              </p:cNvCxnSpPr>
              <p:nvPr/>
            </p:nvCxnSpPr>
            <p:spPr bwMode="auto">
              <a:xfrm>
                <a:off x="4340213" y="1644820"/>
                <a:ext cx="0" cy="323448"/>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sp>
            <p:nvSpPr>
              <p:cNvPr id="36" name="1070"/>
              <p:cNvSpPr>
                <a:spLocks noChangeArrowheads="1"/>
              </p:cNvSpPr>
              <p:nvPr/>
            </p:nvSpPr>
            <p:spPr bwMode="auto">
              <a:xfrm>
                <a:off x="2060055" y="2385672"/>
                <a:ext cx="731714" cy="259434"/>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smtClean="0">
                    <a:latin typeface="Calibri" panose="020F0502020204030204" pitchFamily="34" charset="0"/>
                    <a:ea typeface="Calibri" panose="020F0502020204030204" pitchFamily="34" charset="0"/>
                    <a:cs typeface="SimSun" panose="02010600030101010101" pitchFamily="2" charset="-122"/>
                  </a:rPr>
                  <a:t>Africa</a:t>
                </a:r>
                <a:endParaRPr lang="en-US" sz="1200" dirty="0">
                  <a:effectLst/>
                  <a:latin typeface="Calibri" panose="020F0502020204030204" pitchFamily="34" charset="0"/>
                  <a:ea typeface="Calibri" panose="020F0502020204030204" pitchFamily="34" charset="0"/>
                  <a:cs typeface="SimSun" panose="02010600030101010101" pitchFamily="2" charset="-122"/>
                </a:endParaRPr>
              </a:p>
            </p:txBody>
          </p:sp>
          <p:sp>
            <p:nvSpPr>
              <p:cNvPr id="37" name="1070"/>
              <p:cNvSpPr>
                <a:spLocks noChangeArrowheads="1"/>
              </p:cNvSpPr>
              <p:nvPr/>
            </p:nvSpPr>
            <p:spPr bwMode="auto">
              <a:xfrm>
                <a:off x="3444251" y="2370370"/>
                <a:ext cx="731713"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smtClean="0">
                    <a:effectLst/>
                    <a:latin typeface="Calibri" panose="020F0502020204030204" pitchFamily="34" charset="0"/>
                    <a:ea typeface="Calibri" panose="020F0502020204030204" pitchFamily="34" charset="0"/>
                    <a:cs typeface="SimSun" panose="02010600030101010101" pitchFamily="2" charset="-122"/>
                  </a:rPr>
                  <a:t>Asia</a:t>
                </a:r>
                <a:endParaRPr lang="en-US" sz="1200" dirty="0">
                  <a:effectLst/>
                  <a:latin typeface="Calibri" panose="020F0502020204030204" pitchFamily="34" charset="0"/>
                  <a:ea typeface="Calibri" panose="020F0502020204030204" pitchFamily="34" charset="0"/>
                  <a:cs typeface="SimSun" panose="02010600030101010101" pitchFamily="2" charset="-122"/>
                </a:endParaRPr>
              </a:p>
            </p:txBody>
          </p:sp>
          <p:sp>
            <p:nvSpPr>
              <p:cNvPr id="38" name="1070"/>
              <p:cNvSpPr>
                <a:spLocks noChangeArrowheads="1"/>
              </p:cNvSpPr>
              <p:nvPr/>
            </p:nvSpPr>
            <p:spPr bwMode="auto">
              <a:xfrm>
                <a:off x="4828447" y="2361360"/>
                <a:ext cx="722968" cy="226257"/>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400" dirty="0" smtClean="0">
                    <a:latin typeface="Calibri" panose="020F0502020204030204" pitchFamily="34" charset="0"/>
                    <a:ea typeface="Calibri" panose="020F0502020204030204" pitchFamily="34" charset="0"/>
                    <a:cs typeface="SimSun" panose="02010600030101010101" pitchFamily="2" charset="-122"/>
                  </a:rPr>
                  <a:t>Europe</a:t>
                </a:r>
                <a:endParaRPr lang="en-US" sz="1400" dirty="0">
                  <a:effectLst/>
                  <a:latin typeface="Calibri" panose="020F0502020204030204" pitchFamily="34" charset="0"/>
                  <a:ea typeface="Calibri" panose="020F0502020204030204" pitchFamily="34" charset="0"/>
                  <a:cs typeface="SimSun" panose="02010600030101010101" pitchFamily="2" charset="-122"/>
                </a:endParaRPr>
              </a:p>
            </p:txBody>
          </p:sp>
          <p:cxnSp>
            <p:nvCxnSpPr>
              <p:cNvPr id="41" name="1085"/>
              <p:cNvCxnSpPr>
                <a:cxnSpLocks noChangeShapeType="1"/>
              </p:cNvCxnSpPr>
              <p:nvPr/>
            </p:nvCxnSpPr>
            <p:spPr bwMode="auto">
              <a:xfrm>
                <a:off x="2415260" y="1978550"/>
                <a:ext cx="0" cy="382810"/>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42" name="1085"/>
              <p:cNvCxnSpPr>
                <a:cxnSpLocks noChangeShapeType="1"/>
              </p:cNvCxnSpPr>
              <p:nvPr/>
            </p:nvCxnSpPr>
            <p:spPr bwMode="auto">
              <a:xfrm>
                <a:off x="6659637" y="1987560"/>
                <a:ext cx="0" cy="425804"/>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43" name="1085"/>
              <p:cNvCxnSpPr>
                <a:cxnSpLocks noChangeShapeType="1"/>
              </p:cNvCxnSpPr>
              <p:nvPr/>
            </p:nvCxnSpPr>
            <p:spPr bwMode="auto">
              <a:xfrm>
                <a:off x="5252170" y="1987560"/>
                <a:ext cx="0" cy="382810"/>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44" name="1085"/>
              <p:cNvCxnSpPr>
                <a:cxnSpLocks noChangeShapeType="1"/>
              </p:cNvCxnSpPr>
              <p:nvPr/>
            </p:nvCxnSpPr>
            <p:spPr bwMode="auto">
              <a:xfrm>
                <a:off x="3843512" y="1987560"/>
                <a:ext cx="0" cy="382810"/>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sp>
            <p:nvSpPr>
              <p:cNvPr id="46" name="1070"/>
              <p:cNvSpPr>
                <a:spLocks noChangeArrowheads="1"/>
              </p:cNvSpPr>
              <p:nvPr/>
            </p:nvSpPr>
            <p:spPr bwMode="auto">
              <a:xfrm>
                <a:off x="1806903" y="2898750"/>
                <a:ext cx="1226558" cy="283779"/>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smtClean="0">
                    <a:latin typeface="Calibri" panose="020F0502020204030204" pitchFamily="34" charset="0"/>
                    <a:ea typeface="Calibri" panose="020F0502020204030204" pitchFamily="34" charset="0"/>
                    <a:cs typeface="SimSun" panose="02010600030101010101" pitchFamily="2" charset="-122"/>
                  </a:rPr>
                  <a:t>Vice President</a:t>
                </a:r>
                <a:endParaRPr lang="en-US" sz="1200" dirty="0">
                  <a:effectLst/>
                  <a:latin typeface="Calibri" panose="020F0502020204030204" pitchFamily="34" charset="0"/>
                  <a:ea typeface="Calibri" panose="020F0502020204030204" pitchFamily="34" charset="0"/>
                  <a:cs typeface="SimSun" panose="02010600030101010101" pitchFamily="2" charset="-122"/>
                </a:endParaRPr>
              </a:p>
            </p:txBody>
          </p:sp>
          <p:sp>
            <p:nvSpPr>
              <p:cNvPr id="47" name="1070"/>
              <p:cNvSpPr>
                <a:spLocks noChangeArrowheads="1"/>
              </p:cNvSpPr>
              <p:nvPr/>
            </p:nvSpPr>
            <p:spPr bwMode="auto">
              <a:xfrm>
                <a:off x="3229475" y="3387704"/>
                <a:ext cx="1202275" cy="304965"/>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050" dirty="0">
                    <a:latin typeface="Calibri" panose="020F0502020204030204" pitchFamily="34" charset="0"/>
                    <a:ea typeface="Calibri" panose="020F0502020204030204" pitchFamily="34" charset="0"/>
                    <a:cs typeface="SimSun" panose="02010600030101010101" pitchFamily="2" charset="-122"/>
                  </a:rPr>
                  <a:t>Regional Chairperson </a:t>
                </a:r>
                <a:endParaRPr lang="en-US" sz="1050" dirty="0">
                  <a:latin typeface="Calibri" panose="020F0502020204030204" pitchFamily="34" charset="0"/>
                  <a:ea typeface="Calibri" panose="020F0502020204030204" pitchFamily="34" charset="0"/>
                  <a:cs typeface="SimSun" panose="02010600030101010101" pitchFamily="2" charset="-122"/>
                </a:endParaRPr>
              </a:p>
            </p:txBody>
          </p:sp>
          <p:sp>
            <p:nvSpPr>
              <p:cNvPr id="48" name="1070"/>
              <p:cNvSpPr>
                <a:spLocks noChangeArrowheads="1"/>
              </p:cNvSpPr>
              <p:nvPr/>
            </p:nvSpPr>
            <p:spPr bwMode="auto">
              <a:xfrm>
                <a:off x="4645355" y="3406384"/>
                <a:ext cx="1207918" cy="276591"/>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050" dirty="0">
                    <a:latin typeface="Calibri" panose="020F0502020204030204" pitchFamily="34" charset="0"/>
                    <a:ea typeface="Calibri" panose="020F0502020204030204" pitchFamily="34" charset="0"/>
                    <a:cs typeface="SimSun" panose="02010600030101010101" pitchFamily="2" charset="-122"/>
                  </a:rPr>
                  <a:t>Regional Chairperson </a:t>
                </a:r>
                <a:endParaRPr lang="en-US" sz="1050" dirty="0">
                  <a:latin typeface="Calibri" panose="020F0502020204030204" pitchFamily="34" charset="0"/>
                  <a:ea typeface="Calibri" panose="020F0502020204030204" pitchFamily="34" charset="0"/>
                  <a:cs typeface="SimSun" panose="02010600030101010101" pitchFamily="2" charset="-122"/>
                </a:endParaRPr>
              </a:p>
            </p:txBody>
          </p:sp>
          <p:sp>
            <p:nvSpPr>
              <p:cNvPr id="49" name="1070"/>
              <p:cNvSpPr>
                <a:spLocks noChangeArrowheads="1"/>
              </p:cNvSpPr>
              <p:nvPr/>
            </p:nvSpPr>
            <p:spPr bwMode="auto">
              <a:xfrm>
                <a:off x="6043032" y="3378453"/>
                <a:ext cx="1216414" cy="304523"/>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050" dirty="0">
                    <a:latin typeface="Calibri" panose="020F0502020204030204" pitchFamily="34" charset="0"/>
                    <a:ea typeface="Calibri" panose="020F0502020204030204" pitchFamily="34" charset="0"/>
                    <a:cs typeface="SimSun" panose="02010600030101010101" pitchFamily="2" charset="-122"/>
                  </a:rPr>
                  <a:t>Regional Chairperson </a:t>
                </a:r>
                <a:endParaRPr lang="en-US" sz="1050" dirty="0">
                  <a:latin typeface="Calibri" panose="020F0502020204030204" pitchFamily="34" charset="0"/>
                  <a:ea typeface="Calibri" panose="020F0502020204030204" pitchFamily="34" charset="0"/>
                  <a:cs typeface="SimSun" panose="02010600030101010101" pitchFamily="2" charset="-122"/>
                </a:endParaRPr>
              </a:p>
            </p:txBody>
          </p:sp>
          <p:sp>
            <p:nvSpPr>
              <p:cNvPr id="50" name="1070"/>
              <p:cNvSpPr>
                <a:spLocks noChangeArrowheads="1"/>
              </p:cNvSpPr>
              <p:nvPr/>
            </p:nvSpPr>
            <p:spPr bwMode="auto">
              <a:xfrm>
                <a:off x="7383112" y="3371269"/>
                <a:ext cx="1282136" cy="321338"/>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050" dirty="0">
                    <a:latin typeface="Calibri" panose="020F0502020204030204" pitchFamily="34" charset="0"/>
                    <a:ea typeface="Calibri" panose="020F0502020204030204" pitchFamily="34" charset="0"/>
                    <a:cs typeface="SimSun" panose="02010600030101010101" pitchFamily="2" charset="-122"/>
                  </a:rPr>
                  <a:t>Regional Chairperson </a:t>
                </a:r>
                <a:endParaRPr lang="en-US" sz="1050" dirty="0">
                  <a:latin typeface="Calibri" panose="020F0502020204030204" pitchFamily="34" charset="0"/>
                  <a:ea typeface="Calibri" panose="020F0502020204030204" pitchFamily="34" charset="0"/>
                  <a:cs typeface="SimSun" panose="02010600030101010101" pitchFamily="2" charset="-122"/>
                </a:endParaRPr>
              </a:p>
            </p:txBody>
          </p:sp>
          <p:cxnSp>
            <p:nvCxnSpPr>
              <p:cNvPr id="70" name="1085"/>
              <p:cNvCxnSpPr>
                <a:cxnSpLocks noChangeShapeType="1"/>
              </p:cNvCxnSpPr>
              <p:nvPr/>
            </p:nvCxnSpPr>
            <p:spPr bwMode="auto">
              <a:xfrm>
                <a:off x="7949032" y="2615686"/>
                <a:ext cx="0" cy="28986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71" name="1085"/>
              <p:cNvCxnSpPr>
                <a:cxnSpLocks noChangeShapeType="1"/>
              </p:cNvCxnSpPr>
              <p:nvPr/>
            </p:nvCxnSpPr>
            <p:spPr bwMode="auto">
              <a:xfrm>
                <a:off x="6659637" y="2648860"/>
                <a:ext cx="0" cy="28986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72" name="1085"/>
              <p:cNvCxnSpPr>
                <a:cxnSpLocks noChangeShapeType="1"/>
              </p:cNvCxnSpPr>
              <p:nvPr/>
            </p:nvCxnSpPr>
            <p:spPr bwMode="auto">
              <a:xfrm>
                <a:off x="5261546" y="2598068"/>
                <a:ext cx="0" cy="28986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73" name="1085"/>
              <p:cNvCxnSpPr>
                <a:cxnSpLocks noChangeShapeType="1"/>
                <a:stCxn id="37" idx="2"/>
                <a:endCxn id="55" idx="0"/>
              </p:cNvCxnSpPr>
              <p:nvPr/>
            </p:nvCxnSpPr>
            <p:spPr bwMode="auto">
              <a:xfrm>
                <a:off x="3810108" y="2628996"/>
                <a:ext cx="20505" cy="257659"/>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76" name="1085"/>
              <p:cNvCxnSpPr>
                <a:cxnSpLocks noChangeShapeType="1"/>
              </p:cNvCxnSpPr>
              <p:nvPr/>
            </p:nvCxnSpPr>
            <p:spPr bwMode="auto">
              <a:xfrm>
                <a:off x="3843512" y="3175356"/>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77" name="1085"/>
              <p:cNvCxnSpPr>
                <a:cxnSpLocks noChangeShapeType="1"/>
              </p:cNvCxnSpPr>
              <p:nvPr/>
            </p:nvCxnSpPr>
            <p:spPr bwMode="auto">
              <a:xfrm>
                <a:off x="5261546" y="3157005"/>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78" name="1085"/>
              <p:cNvCxnSpPr>
                <a:cxnSpLocks noChangeShapeType="1"/>
              </p:cNvCxnSpPr>
              <p:nvPr/>
            </p:nvCxnSpPr>
            <p:spPr bwMode="auto">
              <a:xfrm>
                <a:off x="6659637" y="3113793"/>
                <a:ext cx="13041" cy="329287"/>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sp>
            <p:nvSpPr>
              <p:cNvPr id="53" name="1070"/>
              <p:cNvSpPr>
                <a:spLocks noChangeArrowheads="1"/>
              </p:cNvSpPr>
              <p:nvPr/>
            </p:nvSpPr>
            <p:spPr bwMode="auto">
              <a:xfrm>
                <a:off x="1806904" y="3406386"/>
                <a:ext cx="1208966" cy="329064"/>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050" dirty="0" smtClean="0">
                    <a:latin typeface="Calibri" panose="020F0502020204030204" pitchFamily="34" charset="0"/>
                    <a:ea typeface="Calibri" panose="020F0502020204030204" pitchFamily="34" charset="0"/>
                    <a:cs typeface="SimSun" panose="02010600030101010101" pitchFamily="2" charset="-122"/>
                  </a:rPr>
                  <a:t>Regional Chairperson </a:t>
                </a:r>
                <a:endParaRPr lang="en-US" sz="1050" dirty="0">
                  <a:effectLst/>
                  <a:latin typeface="Calibri" panose="020F0502020204030204" pitchFamily="34" charset="0"/>
                  <a:ea typeface="Calibri" panose="020F0502020204030204" pitchFamily="34" charset="0"/>
                  <a:cs typeface="SimSun" panose="02010600030101010101" pitchFamily="2" charset="-122"/>
                </a:endParaRPr>
              </a:p>
            </p:txBody>
          </p:sp>
          <p:sp>
            <p:nvSpPr>
              <p:cNvPr id="59" name="1070"/>
              <p:cNvSpPr>
                <a:spLocks noChangeArrowheads="1"/>
              </p:cNvSpPr>
              <p:nvPr/>
            </p:nvSpPr>
            <p:spPr bwMode="auto">
              <a:xfrm>
                <a:off x="1975910" y="3903891"/>
                <a:ext cx="911368"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smtClean="0">
                    <a:latin typeface="Calibri" panose="020F0502020204030204" pitchFamily="34" charset="0"/>
                    <a:ea typeface="Calibri" panose="020F0502020204030204" pitchFamily="34" charset="0"/>
                    <a:cs typeface="SimSun" panose="02010600030101010101" pitchFamily="2" charset="-122"/>
                  </a:rPr>
                  <a:t>Councilors</a:t>
                </a:r>
                <a:endParaRPr lang="en-US" sz="1200" dirty="0">
                  <a:effectLst/>
                  <a:latin typeface="Calibri" panose="020F0502020204030204" pitchFamily="34" charset="0"/>
                  <a:ea typeface="Calibri" panose="020F0502020204030204" pitchFamily="34" charset="0"/>
                  <a:cs typeface="SimSun" panose="02010600030101010101" pitchFamily="2" charset="-122"/>
                </a:endParaRPr>
              </a:p>
            </p:txBody>
          </p:sp>
          <p:sp>
            <p:nvSpPr>
              <p:cNvPr id="55" name="1070"/>
              <p:cNvSpPr>
                <a:spLocks noChangeArrowheads="1"/>
              </p:cNvSpPr>
              <p:nvPr/>
            </p:nvSpPr>
            <p:spPr bwMode="auto">
              <a:xfrm>
                <a:off x="3229475" y="2886655"/>
                <a:ext cx="1202275" cy="257891"/>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Vice President</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sp>
            <p:nvSpPr>
              <p:cNvPr id="56" name="1070"/>
              <p:cNvSpPr>
                <a:spLocks noChangeArrowheads="1"/>
              </p:cNvSpPr>
              <p:nvPr/>
            </p:nvSpPr>
            <p:spPr bwMode="auto">
              <a:xfrm>
                <a:off x="4645355" y="2893155"/>
                <a:ext cx="1207918"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Vice President</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sp>
            <p:nvSpPr>
              <p:cNvPr id="57" name="1070"/>
              <p:cNvSpPr>
                <a:spLocks noChangeArrowheads="1"/>
              </p:cNvSpPr>
              <p:nvPr/>
            </p:nvSpPr>
            <p:spPr bwMode="auto">
              <a:xfrm>
                <a:off x="6054555" y="2941274"/>
                <a:ext cx="1204891"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Vice President</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sp>
            <p:nvSpPr>
              <p:cNvPr id="58" name="1070"/>
              <p:cNvSpPr>
                <a:spLocks noChangeArrowheads="1"/>
              </p:cNvSpPr>
              <p:nvPr/>
            </p:nvSpPr>
            <p:spPr bwMode="auto">
              <a:xfrm>
                <a:off x="7383112" y="2922529"/>
                <a:ext cx="1274424" cy="258625"/>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Vice President</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sp>
            <p:nvSpPr>
              <p:cNvPr id="60" name="1070"/>
              <p:cNvSpPr>
                <a:spLocks noChangeArrowheads="1"/>
              </p:cNvSpPr>
              <p:nvPr/>
            </p:nvSpPr>
            <p:spPr bwMode="auto">
              <a:xfrm>
                <a:off x="3421018" y="3912048"/>
                <a:ext cx="919195"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Councilors</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sp>
            <p:nvSpPr>
              <p:cNvPr id="61" name="1070"/>
              <p:cNvSpPr>
                <a:spLocks noChangeArrowheads="1"/>
              </p:cNvSpPr>
              <p:nvPr/>
            </p:nvSpPr>
            <p:spPr bwMode="auto">
              <a:xfrm>
                <a:off x="4789717" y="3903891"/>
                <a:ext cx="919195"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Councilors</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sp>
            <p:nvSpPr>
              <p:cNvPr id="62" name="1070"/>
              <p:cNvSpPr>
                <a:spLocks noChangeArrowheads="1"/>
              </p:cNvSpPr>
              <p:nvPr/>
            </p:nvSpPr>
            <p:spPr bwMode="auto">
              <a:xfrm>
                <a:off x="6248352" y="3903891"/>
                <a:ext cx="919195"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Councilors</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sp>
            <p:nvSpPr>
              <p:cNvPr id="63" name="1070"/>
              <p:cNvSpPr>
                <a:spLocks noChangeArrowheads="1"/>
              </p:cNvSpPr>
              <p:nvPr/>
            </p:nvSpPr>
            <p:spPr bwMode="auto">
              <a:xfrm>
                <a:off x="7489434" y="3912048"/>
                <a:ext cx="919195" cy="258626"/>
              </a:xfrm>
              <a:prstGeom prst="rect">
                <a:avLst/>
              </a:prstGeom>
              <a:scene3d>
                <a:camera prst="orthographicFront"/>
                <a:lightRig rig="threePt" dir="t"/>
              </a:scene3d>
              <a:sp3d>
                <a:bevelT/>
              </a:sp3d>
            </p:spPr>
            <p:style>
              <a:lnRef idx="3">
                <a:schemeClr val="lt1"/>
              </a:lnRef>
              <a:fillRef idx="1">
                <a:schemeClr val="accent6"/>
              </a:fillRef>
              <a:effectRef idx="1">
                <a:schemeClr val="accent6"/>
              </a:effectRef>
              <a:fontRef idx="minor">
                <a:schemeClr val="lt1"/>
              </a:fontRef>
            </p:style>
            <p:txBody>
              <a:bodyPr rot="0" vert="horz" wrap="square" lIns="91440" tIns="45720" rIns="91440" bIns="45720" anchor="ctr" anchorCtr="0" upright="1">
                <a:noAutofit/>
              </a:bodyPr>
              <a:lstStyle/>
              <a:p>
                <a:pPr algn="ctr">
                  <a:lnSpc>
                    <a:spcPct val="106000"/>
                  </a:lnSpc>
                  <a:spcAft>
                    <a:spcPts val="800"/>
                  </a:spcAft>
                </a:pPr>
                <a:r>
                  <a:rPr lang="en-US" sz="1200" dirty="0">
                    <a:latin typeface="Calibri" panose="020F0502020204030204" pitchFamily="34" charset="0"/>
                    <a:ea typeface="Calibri" panose="020F0502020204030204" pitchFamily="34" charset="0"/>
                    <a:cs typeface="SimSun" panose="02010600030101010101" pitchFamily="2" charset="-122"/>
                  </a:rPr>
                  <a:t>Councilors</a:t>
                </a:r>
                <a:endParaRPr lang="en-US" sz="1200" dirty="0">
                  <a:latin typeface="Calibri" panose="020F0502020204030204" pitchFamily="34" charset="0"/>
                  <a:ea typeface="Calibri" panose="020F0502020204030204" pitchFamily="34" charset="0"/>
                  <a:cs typeface="SimSun" panose="02010600030101010101" pitchFamily="2" charset="-122"/>
                </a:endParaRPr>
              </a:p>
            </p:txBody>
          </p:sp>
          <p:cxnSp>
            <p:nvCxnSpPr>
              <p:cNvPr id="74" name="1085"/>
              <p:cNvCxnSpPr>
                <a:cxnSpLocks noChangeShapeType="1"/>
              </p:cNvCxnSpPr>
              <p:nvPr/>
            </p:nvCxnSpPr>
            <p:spPr bwMode="auto">
              <a:xfrm>
                <a:off x="7949032" y="3684404"/>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79" name="1085"/>
              <p:cNvCxnSpPr>
                <a:cxnSpLocks noChangeShapeType="1"/>
              </p:cNvCxnSpPr>
              <p:nvPr/>
            </p:nvCxnSpPr>
            <p:spPr bwMode="auto">
              <a:xfrm>
                <a:off x="5261546" y="3684404"/>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80" name="1085"/>
              <p:cNvCxnSpPr>
                <a:cxnSpLocks noChangeShapeType="1"/>
              </p:cNvCxnSpPr>
              <p:nvPr/>
            </p:nvCxnSpPr>
            <p:spPr bwMode="auto">
              <a:xfrm>
                <a:off x="6667349" y="3684404"/>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81" name="1085"/>
              <p:cNvCxnSpPr>
                <a:cxnSpLocks noChangeShapeType="1"/>
              </p:cNvCxnSpPr>
              <p:nvPr/>
            </p:nvCxnSpPr>
            <p:spPr bwMode="auto">
              <a:xfrm>
                <a:off x="3843512" y="3684404"/>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82" name="1085"/>
              <p:cNvCxnSpPr>
                <a:cxnSpLocks noChangeShapeType="1"/>
              </p:cNvCxnSpPr>
              <p:nvPr/>
            </p:nvCxnSpPr>
            <p:spPr bwMode="auto">
              <a:xfrm>
                <a:off x="2415260" y="3692607"/>
                <a:ext cx="0" cy="239643"/>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cxnSp>
            <p:nvCxnSpPr>
              <p:cNvPr id="83" name="1085"/>
              <p:cNvCxnSpPr>
                <a:cxnSpLocks noChangeShapeType="1"/>
              </p:cNvCxnSpPr>
              <p:nvPr/>
            </p:nvCxnSpPr>
            <p:spPr bwMode="auto">
              <a:xfrm flipH="1">
                <a:off x="2399679" y="3108562"/>
                <a:ext cx="19307" cy="294295"/>
              </a:xfrm>
              <a:prstGeom prst="straightConnector1">
                <a:avLst/>
              </a:prstGeom>
              <a:ln>
                <a:tailEnd type="arrow" w="med" len="med"/>
              </a:ln>
            </p:spPr>
            <p:style>
              <a:lnRef idx="3">
                <a:schemeClr val="accent5"/>
              </a:lnRef>
              <a:fillRef idx="0">
                <a:schemeClr val="accent5"/>
              </a:fillRef>
              <a:effectRef idx="2">
                <a:schemeClr val="accent5"/>
              </a:effectRef>
              <a:fontRef idx="minor">
                <a:schemeClr val="tx1"/>
              </a:fontRef>
            </p:style>
          </p:cxnSp>
        </p:grpSp>
      </p:grpSp>
      <p:sp>
        <p:nvSpPr>
          <p:cNvPr id="18" name="Rectangle 17"/>
          <p:cNvSpPr/>
          <p:nvPr/>
        </p:nvSpPr>
        <p:spPr>
          <a:xfrm>
            <a:off x="241300" y="5295900"/>
            <a:ext cx="11722100" cy="1384300"/>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r>
              <a:rPr lang="en-US" sz="1400"/>
              <a:t>This is an international governing body made up of 5 Vice Presidents from 5 continents, they serve a 3-year term and can stand for re-election.  these 5 Vice Presidents rotate the IGC Chairpersonship for 12 months each year, This means the IGC Chair is moved to one continent after every 12 months. They are followed by regional chairpersons, and amongst these regional chairpersons one who is elected to be the Executive Chairperson who deputies the continental Vice President and sits as the acting vice president in the absents of the Vice President, these Chairpersons are elected from the 6 representatives from each country branch who meet once each 3 years at an  International General Assembly, the 6 members are as follows: Country Board Chairperson, Deputy and Treasurer, Country Director, the Deputy Country Director and Senior Program Officer. The Continental Vice president reports to the IEC while the rest of the continental regional teams report to the continental vice Presidents.</a:t>
            </a:r>
            <a:endParaRPr lang="en-US" sz="1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1381</Words>
  <Application>WPS Presentation</Application>
  <PresentationFormat>Widescreen</PresentationFormat>
  <Paragraphs>50</Paragraphs>
  <Slides>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Arial</vt:lpstr>
      <vt:lpstr>SimSun</vt:lpstr>
      <vt:lpstr>Wingdings</vt:lpstr>
      <vt:lpstr>Calibri</vt:lpstr>
      <vt:lpstr>Microsoft YaHei</vt:lpstr>
      <vt:lpstr>Arial Unicode MS</vt:lpstr>
      <vt:lpstr>Calibri Light</vt:lpstr>
      <vt:lpstr>Office Theme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Elfas Mcloud Shangwa</cp:lastModifiedBy>
  <cp:revision>14</cp:revision>
  <dcterms:created xsi:type="dcterms:W3CDTF">2022-01-28T14:43:00Z</dcterms:created>
  <dcterms:modified xsi:type="dcterms:W3CDTF">2022-02-04T16:01:50Z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5E021C9347944CF28AC74FB6BD16F0E1</vt:lpwstr>
  </property>
  <property fmtid="{D5CDD505-2E9C-101B-9397-08002B2CF9AE}" pid="3" name="KSOProductBuildVer">
    <vt:lpwstr>1033-11.2.0.10463</vt:lpwstr>
  </property>
</Properties>
</file>